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57" r:id="rId6"/>
    <p:sldId id="258" r:id="rId7"/>
    <p:sldId id="261" r:id="rId8"/>
    <p:sldId id="272" r:id="rId9"/>
    <p:sldId id="259" r:id="rId10"/>
    <p:sldId id="260" r:id="rId11"/>
    <p:sldId id="263" r:id="rId12"/>
    <p:sldId id="266" r:id="rId13"/>
    <p:sldId id="274" r:id="rId14"/>
    <p:sldId id="275" r:id="rId15"/>
    <p:sldId id="262" r:id="rId16"/>
    <p:sldId id="268" r:id="rId17"/>
    <p:sldId id="271" r:id="rId18"/>
    <p:sldId id="267" r:id="rId19"/>
    <p:sldId id="273" r:id="rId20"/>
    <p:sldId id="269" r:id="rId21"/>
    <p:sldId id="277" r:id="rId22"/>
    <p:sldId id="270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39794-8348-437F-BA9F-7788112BEB8D}" v="1" dt="2021-06-30T10:18:39.959"/>
    <p1510:client id="{B3F1F7B6-BAE4-4096-ABAB-E3DB5C08B1A8}" v="87" dt="2021-06-30T11:48:20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man, Jade" userId="S::jade.jackman@southwark.gov.uk::eaad14be-649f-42d8-843b-ed96cfe83269" providerId="AD" clId="Web-{5E2C4BCF-60FB-4DFF-B492-FED017D343FA}"/>
    <pc:docChg chg="modSld">
      <pc:chgData name="Jackman, Jade" userId="S::jade.jackman@southwark.gov.uk::eaad14be-649f-42d8-843b-ed96cfe83269" providerId="AD" clId="Web-{5E2C4BCF-60FB-4DFF-B492-FED017D343FA}" dt="2021-06-30T09:57:37.052" v="6"/>
      <pc:docMkLst>
        <pc:docMk/>
      </pc:docMkLst>
      <pc:sldChg chg="modNotes">
        <pc:chgData name="Jackman, Jade" userId="S::jade.jackman@southwark.gov.uk::eaad14be-649f-42d8-843b-ed96cfe83269" providerId="AD" clId="Web-{5E2C4BCF-60FB-4DFF-B492-FED017D343FA}" dt="2021-06-30T09:57:37.052" v="6"/>
        <pc:sldMkLst>
          <pc:docMk/>
          <pc:sldMk cId="789180956" sldId="258"/>
        </pc:sldMkLst>
      </pc:sldChg>
    </pc:docChg>
  </pc:docChgLst>
  <pc:docChgLst>
    <pc:chgData name="Jackman, Jade" userId="S::jade.jackman@southwark.gov.uk::eaad14be-649f-42d8-843b-ed96cfe83269" providerId="AD" clId="Web-{0F039794-8348-437F-BA9F-7788112BEB8D}"/>
    <pc:docChg chg="modSld">
      <pc:chgData name="Jackman, Jade" userId="S::jade.jackman@southwark.gov.uk::eaad14be-649f-42d8-843b-ed96cfe83269" providerId="AD" clId="Web-{0F039794-8348-437F-BA9F-7788112BEB8D}" dt="2021-06-30T10:24:17.406" v="57"/>
      <pc:docMkLst>
        <pc:docMk/>
      </pc:docMkLst>
      <pc:sldChg chg="modNotes">
        <pc:chgData name="Jackman, Jade" userId="S::jade.jackman@southwark.gov.uk::eaad14be-649f-42d8-843b-ed96cfe83269" providerId="AD" clId="Web-{0F039794-8348-437F-BA9F-7788112BEB8D}" dt="2021-06-30T10:24:17.406" v="57"/>
        <pc:sldMkLst>
          <pc:docMk/>
          <pc:sldMk cId="3644763642" sldId="260"/>
        </pc:sldMkLst>
      </pc:sldChg>
      <pc:sldChg chg="modNotes">
        <pc:chgData name="Jackman, Jade" userId="S::jade.jackman@southwark.gov.uk::eaad14be-649f-42d8-843b-ed96cfe83269" providerId="AD" clId="Web-{0F039794-8348-437F-BA9F-7788112BEB8D}" dt="2021-06-30T10:18:39.068" v="28"/>
        <pc:sldMkLst>
          <pc:docMk/>
          <pc:sldMk cId="3047959609" sldId="266"/>
        </pc:sldMkLst>
      </pc:sldChg>
      <pc:sldChg chg="modNotes">
        <pc:chgData name="Jackman, Jade" userId="S::jade.jackman@southwark.gov.uk::eaad14be-649f-42d8-843b-ed96cfe83269" providerId="AD" clId="Web-{0F039794-8348-437F-BA9F-7788112BEB8D}" dt="2021-06-30T10:14:39.749" v="25"/>
        <pc:sldMkLst>
          <pc:docMk/>
          <pc:sldMk cId="1171320579" sldId="274"/>
        </pc:sldMkLst>
      </pc:sldChg>
    </pc:docChg>
  </pc:docChgLst>
  <pc:docChgLst>
    <pc:chgData name="Jackman, Jade" userId="S::jade.jackman@southwark.gov.uk::eaad14be-649f-42d8-843b-ed96cfe83269" providerId="AD" clId="Web-{C667D8EB-3A35-4DC8-B253-D7EF4A4427F6}"/>
    <pc:docChg chg="modSld">
      <pc:chgData name="Jackman, Jade" userId="S::jade.jackman@southwark.gov.uk::eaad14be-649f-42d8-843b-ed96cfe83269" providerId="AD" clId="Web-{C667D8EB-3A35-4DC8-B253-D7EF4A4427F6}" dt="2021-06-30T10:00:59.326" v="9"/>
      <pc:docMkLst>
        <pc:docMk/>
      </pc:docMkLst>
      <pc:sldChg chg="modNotes">
        <pc:chgData name="Jackman, Jade" userId="S::jade.jackman@southwark.gov.uk::eaad14be-649f-42d8-843b-ed96cfe83269" providerId="AD" clId="Web-{C667D8EB-3A35-4DC8-B253-D7EF4A4427F6}" dt="2021-06-30T09:59:28.376" v="6"/>
        <pc:sldMkLst>
          <pc:docMk/>
          <pc:sldMk cId="789180956" sldId="258"/>
        </pc:sldMkLst>
      </pc:sldChg>
      <pc:sldChg chg="modNotes">
        <pc:chgData name="Jackman, Jade" userId="S::jade.jackman@southwark.gov.uk::eaad14be-649f-42d8-843b-ed96cfe83269" providerId="AD" clId="Web-{C667D8EB-3A35-4DC8-B253-D7EF4A4427F6}" dt="2021-06-30T10:00:59.326" v="9"/>
        <pc:sldMkLst>
          <pc:docMk/>
          <pc:sldMk cId="3644763642" sldId="260"/>
        </pc:sldMkLst>
      </pc:sldChg>
    </pc:docChg>
  </pc:docChgLst>
  <pc:docChgLst>
    <pc:chgData name="Jackman, Jade" userId="S::jade.jackman@southwark.gov.uk::eaad14be-649f-42d8-843b-ed96cfe83269" providerId="AD" clId="Web-{8FB7F4E5-1283-498E-9B76-A961A4949CF2}"/>
    <pc:docChg chg="modSld">
      <pc:chgData name="Jackman, Jade" userId="S::jade.jackman@southwark.gov.uk::eaad14be-649f-42d8-843b-ed96cfe83269" providerId="AD" clId="Web-{8FB7F4E5-1283-498E-9B76-A961A4949CF2}" dt="2021-06-30T09:47:51.488" v="16"/>
      <pc:docMkLst>
        <pc:docMk/>
      </pc:docMkLst>
      <pc:sldChg chg="modNotes">
        <pc:chgData name="Jackman, Jade" userId="S::jade.jackman@southwark.gov.uk::eaad14be-649f-42d8-843b-ed96cfe83269" providerId="AD" clId="Web-{8FB7F4E5-1283-498E-9B76-A961A4949CF2}" dt="2021-06-30T09:47:51.488" v="16"/>
        <pc:sldMkLst>
          <pc:docMk/>
          <pc:sldMk cId="879760555" sldId="257"/>
        </pc:sldMkLst>
      </pc:sldChg>
    </pc:docChg>
  </pc:docChgLst>
  <pc:docChgLst>
    <pc:chgData name="Jackman, Jade" userId="S::jade.jackman@southwark.gov.uk::eaad14be-649f-42d8-843b-ed96cfe83269" providerId="AD" clId="Web-{B3F1F7B6-BAE4-4096-ABAB-E3DB5C08B1A8}"/>
    <pc:docChg chg="modSld">
      <pc:chgData name="Jackman, Jade" userId="S::jade.jackman@southwark.gov.uk::eaad14be-649f-42d8-843b-ed96cfe83269" providerId="AD" clId="Web-{B3F1F7B6-BAE4-4096-ABAB-E3DB5C08B1A8}" dt="2021-06-30T11:49:30.684" v="187"/>
      <pc:docMkLst>
        <pc:docMk/>
      </pc:docMkLst>
      <pc:sldChg chg="modNotes">
        <pc:chgData name="Jackman, Jade" userId="S::jade.jackman@southwark.gov.uk::eaad14be-649f-42d8-843b-ed96cfe83269" providerId="AD" clId="Web-{B3F1F7B6-BAE4-4096-ABAB-E3DB5C08B1A8}" dt="2021-06-30T11:32:40.114" v="111"/>
        <pc:sldMkLst>
          <pc:docMk/>
          <pc:sldMk cId="2998847320" sldId="259"/>
        </pc:sldMkLst>
      </pc:sldChg>
      <pc:sldChg chg="modSp modNotes">
        <pc:chgData name="Jackman, Jade" userId="S::jade.jackman@southwark.gov.uk::eaad14be-649f-42d8-843b-ed96cfe83269" providerId="AD" clId="Web-{B3F1F7B6-BAE4-4096-ABAB-E3DB5C08B1A8}" dt="2021-06-30T11:43:52.020" v="180"/>
        <pc:sldMkLst>
          <pc:docMk/>
          <pc:sldMk cId="3472338969" sldId="262"/>
        </pc:sldMkLst>
        <pc:spChg chg="mod">
          <ac:chgData name="Jackman, Jade" userId="S::jade.jackman@southwark.gov.uk::eaad14be-649f-42d8-843b-ed96cfe83269" providerId="AD" clId="Web-{B3F1F7B6-BAE4-4096-ABAB-E3DB5C08B1A8}" dt="2021-06-30T11:38:12.387" v="135" actId="20577"/>
          <ac:spMkLst>
            <pc:docMk/>
            <pc:sldMk cId="3472338969" sldId="262"/>
            <ac:spMk id="4" creationId="{00000000-0000-0000-0000-000000000000}"/>
          </ac:spMkLst>
        </pc:spChg>
      </pc:sldChg>
      <pc:sldChg chg="modSp modNotes">
        <pc:chgData name="Jackman, Jade" userId="S::jade.jackman@southwark.gov.uk::eaad14be-649f-42d8-843b-ed96cfe83269" providerId="AD" clId="Web-{B3F1F7B6-BAE4-4096-ABAB-E3DB5C08B1A8}" dt="2021-06-30T11:48:19.166" v="184"/>
        <pc:sldMkLst>
          <pc:docMk/>
          <pc:sldMk cId="3047959609" sldId="266"/>
        </pc:sldMkLst>
        <pc:spChg chg="mod">
          <ac:chgData name="Jackman, Jade" userId="S::jade.jackman@southwark.gov.uk::eaad14be-649f-42d8-843b-ed96cfe83269" providerId="AD" clId="Web-{B3F1F7B6-BAE4-4096-ABAB-E3DB5C08B1A8}" dt="2021-06-30T11:47:45.712" v="181" actId="20577"/>
          <ac:spMkLst>
            <pc:docMk/>
            <pc:sldMk cId="3047959609" sldId="266"/>
            <ac:spMk id="6" creationId="{00000000-0000-0000-0000-000000000000}"/>
          </ac:spMkLst>
        </pc:spChg>
      </pc:sldChg>
      <pc:sldChg chg="modNotes">
        <pc:chgData name="Jackman, Jade" userId="S::jade.jackman@southwark.gov.uk::eaad14be-649f-42d8-843b-ed96cfe83269" providerId="AD" clId="Web-{B3F1F7B6-BAE4-4096-ABAB-E3DB5C08B1A8}" dt="2021-06-30T11:28:37.749" v="106"/>
        <pc:sldMkLst>
          <pc:docMk/>
          <pc:sldMk cId="3264223346" sldId="267"/>
        </pc:sldMkLst>
      </pc:sldChg>
      <pc:sldChg chg="modNotes">
        <pc:chgData name="Jackman, Jade" userId="S::jade.jackman@southwark.gov.uk::eaad14be-649f-42d8-843b-ed96cfe83269" providerId="AD" clId="Web-{B3F1F7B6-BAE4-4096-ABAB-E3DB5C08B1A8}" dt="2021-06-30T11:49:30.684" v="187"/>
        <pc:sldMkLst>
          <pc:docMk/>
          <pc:sldMk cId="1171320579" sldId="274"/>
        </pc:sldMkLst>
      </pc:sldChg>
    </pc:docChg>
  </pc:docChgLst>
  <pc:docChgLst>
    <pc:chgData name="Jackman, Jade" userId="S::jade.jackman@southwark.gov.uk::eaad14be-649f-42d8-843b-ed96cfe83269" providerId="AD" clId="Web-{0A76E7F1-7D9B-4DCF-8523-426E141E2743}"/>
    <pc:docChg chg="modSld">
      <pc:chgData name="Jackman, Jade" userId="S::jade.jackman@southwark.gov.uk::eaad14be-649f-42d8-843b-ed96cfe83269" providerId="AD" clId="Web-{0A76E7F1-7D9B-4DCF-8523-426E141E2743}" dt="2021-06-30T10:36:20.080" v="58"/>
      <pc:docMkLst>
        <pc:docMk/>
      </pc:docMkLst>
      <pc:sldChg chg="modNotes">
        <pc:chgData name="Jackman, Jade" userId="S::jade.jackman@southwark.gov.uk::eaad14be-649f-42d8-843b-ed96cfe83269" providerId="AD" clId="Web-{0A76E7F1-7D9B-4DCF-8523-426E141E2743}" dt="2021-06-30T10:32:00.911" v="35"/>
        <pc:sldMkLst>
          <pc:docMk/>
          <pc:sldMk cId="3644763642" sldId="260"/>
        </pc:sldMkLst>
      </pc:sldChg>
      <pc:sldChg chg="modNotes">
        <pc:chgData name="Jackman, Jade" userId="S::jade.jackman@southwark.gov.uk::eaad14be-649f-42d8-843b-ed96cfe83269" providerId="AD" clId="Web-{0A76E7F1-7D9B-4DCF-8523-426E141E2743}" dt="2021-06-30T10:36:20.080" v="58"/>
        <pc:sldMkLst>
          <pc:docMk/>
          <pc:sldMk cId="1171320579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79A9-A0EA-4302-914A-90FB1C1D3ED4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E8659-F0EA-43E4-849D-06510D13A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0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90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9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1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1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15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1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4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75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68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7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0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2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747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6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E8659-F0EA-43E4-849D-06510D13AC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62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3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12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2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2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2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2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5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0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6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90DA-B7EF-40E5-BF99-483939B27003}" type="datetimeFigureOut">
              <a:rPr lang="en-GB" smtClean="0"/>
              <a:t>01/07/2021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9BC5-062F-40DB-8355-99AC55B14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endly.com/southwarkia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caloffer.southwark.gov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ocaloffer.southwark.gov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00.png" descr="0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03" y="175490"/>
            <a:ext cx="8752994" cy="65647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5430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5" y="142860"/>
            <a:ext cx="8816110" cy="6610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707" y="138551"/>
            <a:ext cx="721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Applying without an EHCP: Oversubscription Criteria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126" y="1070068"/>
            <a:ext cx="821112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accent1">
                    <a:lumMod val="50000"/>
                  </a:schemeClr>
                </a:solidFill>
              </a:rPr>
              <a:t>If a community school is oversubscribed, preference will be given to applications from the following:</a:t>
            </a:r>
          </a:p>
          <a:p>
            <a:pPr>
              <a:defRPr/>
            </a:pPr>
            <a:endParaRPr lang="en-GB" sz="20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Children in public care (looked after children)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Children with siblings who are already on roll at the school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Children with exceptional medical, social or psychological needs, where it is agreed by the LA and the </a:t>
            </a:r>
            <a:r>
              <a:rPr lang="en-GB" sz="2000" err="1">
                <a:solidFill>
                  <a:schemeClr val="accent1">
                    <a:lumMod val="50000"/>
                  </a:schemeClr>
                </a:solidFill>
              </a:rPr>
              <a:t>headteacher</a:t>
            </a: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 that these can best be addressed at a particular school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Children of permanent staff employed at the school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>
                <a:solidFill>
                  <a:schemeClr val="accent1">
                    <a:lumMod val="50000"/>
                  </a:schemeClr>
                </a:solidFill>
              </a:rPr>
              <a:t>Children living nearest to the school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2000" b="1">
                <a:solidFill>
                  <a:schemeClr val="accent1">
                    <a:lumMod val="50000"/>
                  </a:schemeClr>
                </a:solidFill>
              </a:rPr>
              <a:t>Other types of mainstream schools will have their own oversubscription criteria – published on their website</a:t>
            </a:r>
          </a:p>
        </p:txBody>
      </p:sp>
    </p:spTree>
    <p:extLst>
      <p:ext uri="{BB962C8B-B14F-4D97-AF65-F5344CB8AC3E}">
        <p14:creationId xmlns:p14="http://schemas.microsoft.com/office/powerpoint/2010/main" val="117132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" y="116909"/>
            <a:ext cx="8819607" cy="66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3218" y="230911"/>
            <a:ext cx="631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Applying with an EHCP: School Allocation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254" y="1050675"/>
            <a:ext cx="7287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accent1">
                    <a:lumMod val="50000"/>
                  </a:schemeClr>
                </a:solidFill>
              </a:rPr>
              <a:t>The Local Authority are likely to agree to your choice of school(s) unless they consider that any of the following applies: </a:t>
            </a:r>
          </a:p>
          <a:p>
            <a:pPr>
              <a:defRPr/>
            </a:pPr>
            <a:endParaRPr lang="en-GB" sz="24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400" i="1">
                <a:solidFill>
                  <a:schemeClr val="accent1">
                    <a:lumMod val="50000"/>
                  </a:schemeClr>
                </a:solidFill>
              </a:rPr>
              <a:t>(a) the school or other institution requested is unsuitable for the age, ability, aptitude or special educational needs of the child or young person concerned, or </a:t>
            </a:r>
            <a:endParaRPr lang="en-GB" sz="24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2400" i="1">
                <a:solidFill>
                  <a:schemeClr val="accent1">
                    <a:lumMod val="50000"/>
                  </a:schemeClr>
                </a:solidFill>
              </a:rPr>
              <a:t>(b) the attendance of the child or young person at the requested school or other institution would be incompatible with— </a:t>
            </a:r>
            <a:endParaRPr lang="en-GB" sz="240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GB" sz="2400" i="1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GB" sz="2400" i="1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GB" sz="2400" i="1">
                <a:solidFill>
                  <a:schemeClr val="accent1">
                    <a:lumMod val="50000"/>
                  </a:schemeClr>
                </a:solidFill>
              </a:rPr>
              <a:t>) the provision of efficient education for others, or </a:t>
            </a:r>
            <a:endParaRPr lang="en-GB" sz="240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GB" sz="2400" i="1">
                <a:solidFill>
                  <a:schemeClr val="accent1">
                    <a:lumMod val="50000"/>
                  </a:schemeClr>
                </a:solidFill>
              </a:rPr>
              <a:t>(ii) the efficient use of resources.       </a:t>
            </a:r>
          </a:p>
          <a:p>
            <a:pPr lvl="1">
              <a:defRPr/>
            </a:pPr>
            <a:endParaRPr lang="en-GB" sz="24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(From the Children &amp; Families Act 2014)</a:t>
            </a:r>
          </a:p>
        </p:txBody>
      </p:sp>
    </p:spTree>
    <p:extLst>
      <p:ext uri="{BB962C8B-B14F-4D97-AF65-F5344CB8AC3E}">
        <p14:creationId xmlns:p14="http://schemas.microsoft.com/office/powerpoint/2010/main" val="113804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271"/>
            <a:ext cx="8839199" cy="6634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418" y="341742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Key Dates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518" y="1048846"/>
            <a:ext cx="7990609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altLang="en-US" sz="2800" b="1" u="sng">
                <a:solidFill>
                  <a:schemeClr val="accent1">
                    <a:lumMod val="50000"/>
                  </a:schemeClr>
                </a:solidFill>
              </a:rPr>
              <a:t>EHCP</a:t>
            </a:r>
            <a:endParaRPr lang="en-GB" altLang="en-US" sz="2800" b="1" u="sng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Application deadline: 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October 2021</a:t>
            </a:r>
            <a:endParaRPr lang="en-GB" altLang="en-US" sz="2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Notification of offer: 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January 2022</a:t>
            </a:r>
            <a:endParaRPr lang="en-GB" altLang="en-US" sz="2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Final EHCP with school named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: 15</a:t>
            </a:r>
            <a:r>
              <a:rPr lang="en-GB" altLang="en-US" sz="2800" b="1" baseline="3000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 February 2022 </a:t>
            </a:r>
            <a:endParaRPr lang="en-GB" altLang="en-US" sz="2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defRPr/>
            </a:pPr>
            <a:endParaRPr lang="en-GB" altLang="en-US" sz="2800" b="1" u="sng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GB" altLang="en-US" sz="2800" b="1" u="sng">
                <a:solidFill>
                  <a:schemeClr val="accent1">
                    <a:lumMod val="50000"/>
                  </a:schemeClr>
                </a:solidFill>
              </a:rPr>
              <a:t>Non-EHCP</a:t>
            </a:r>
            <a:endParaRPr lang="en-GB" altLang="en-US" sz="2800" b="1" u="sng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Application deadline: 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31</a:t>
            </a:r>
            <a:r>
              <a:rPr lang="en-GB" altLang="en-US" sz="2800" b="1" baseline="300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st</a:t>
            </a: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October 2021</a:t>
            </a:r>
            <a:endParaRPr lang="en-GB" altLang="en-US" sz="2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Notification of Offer: 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GB" altLang="en-US" sz="2800" b="1" baseline="3000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 March 2022</a:t>
            </a:r>
            <a:endParaRPr lang="en-GB" altLang="en-US" sz="2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>
              <a:defRPr/>
            </a:pPr>
            <a:endParaRPr lang="en-GB" altLang="en-US" sz="28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GB" altLang="en-US" sz="28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3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13535"/>
            <a:ext cx="8811491" cy="661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40146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Appeal Process (EHCP)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217" y="1690254"/>
            <a:ext cx="7915563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Right to appeal – You have </a:t>
            </a: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2 months </a:t>
            </a: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from the date on the decision letter to appeal to tribunal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Grounds of appeal: 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Dispute the contents of the EHCP plan (You can enter into mediation)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Dispute the school allocated (Mediation does not apply on these grounds)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271"/>
            <a:ext cx="8839199" cy="6634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6418" y="341742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Appeal Process (without EHCP)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058" y="1191490"/>
            <a:ext cx="77874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Remain on the waiting list for highest preference schools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accent1">
                    <a:lumMod val="50000"/>
                  </a:schemeClr>
                </a:solidFill>
              </a:rPr>
              <a:t>Community School appeals are made to </a:t>
            </a:r>
            <a:r>
              <a:rPr lang="en-US" altLang="en-US" sz="2800" err="1">
                <a:solidFill>
                  <a:schemeClr val="accent1">
                    <a:lumMod val="50000"/>
                  </a:schemeClr>
                </a:solidFill>
              </a:rPr>
              <a:t>Southwark</a:t>
            </a: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Academies and Free School appeals are made directly to the schools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Each school set their own deadline as to when the appeal paperwork is to be submitted.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8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5" y="142860"/>
            <a:ext cx="8816110" cy="661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304798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Final Pointers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581" y="1034472"/>
            <a:ext cx="773083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Think about how your child will fit into any of the schools you are considering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The Year 5 Annual Review is the time to raise any concerns you have about the plan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Visit as many schools as possible and make use of your three choices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800" b="1">
                <a:solidFill>
                  <a:schemeClr val="accent1">
                    <a:lumMod val="50000"/>
                  </a:schemeClr>
                </a:solidFill>
              </a:rPr>
              <a:t>DO NOT </a:t>
            </a: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apply through School Admissions – the application will be rejected and any school offers rejected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2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8" y="30872"/>
            <a:ext cx="8877284" cy="6656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67853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Checklist</a:t>
            </a:r>
          </a:p>
        </p:txBody>
      </p:sp>
      <p:sp>
        <p:nvSpPr>
          <p:cNvPr id="6" name="Rectangle 5"/>
          <p:cNvSpPr/>
          <p:nvPr/>
        </p:nvSpPr>
        <p:spPr>
          <a:xfrm>
            <a:off x="965198" y="2057333"/>
            <a:ext cx="696883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Visits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Preference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Deadline</a:t>
            </a:r>
            <a:endParaRPr lang="en-GB" altLang="en-US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GB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GB" altLang="en-US" sz="2800">
                <a:solidFill>
                  <a:schemeClr val="accent1">
                    <a:lumMod val="50000"/>
                  </a:schemeClr>
                </a:solidFill>
              </a:rPr>
              <a:t>Offer and Appeals </a:t>
            </a: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4" name="Picture 10" descr="Check Mark - Tick Box Png PNG Image | Transparent PNG Fre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82" y="3731491"/>
            <a:ext cx="1767190" cy="199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51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5" y="142860"/>
            <a:ext cx="8816110" cy="661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77089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SIAS Drop 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042" y="2172594"/>
            <a:ext cx="6961911" cy="1275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Sunshine House, 27 Peckham Road, London SE5 8UH (term-time only)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1306" y="3780553"/>
            <a:ext cx="4821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Tuesdays 9am-12pm</a:t>
            </a:r>
          </a:p>
          <a:p>
            <a:pPr algn="ctr"/>
            <a:endParaRPr lang="en-GB" sz="28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Thursdays 3pm-6pm</a:t>
            </a:r>
          </a:p>
        </p:txBody>
      </p:sp>
    </p:spTree>
    <p:extLst>
      <p:ext uri="{BB962C8B-B14F-4D97-AF65-F5344CB8AC3E}">
        <p14:creationId xmlns:p14="http://schemas.microsoft.com/office/powerpoint/2010/main" val="15590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34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1038" y="1871646"/>
            <a:ext cx="6961911" cy="1275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Tel: 0207 525 3104</a:t>
            </a:r>
            <a:br>
              <a:rPr lang="en-GB" sz="2800" b="1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Email: SIAS@southwark.gov.uk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6169" y="3552810"/>
            <a:ext cx="5891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Book a slot a the virtual drop in session Tuesdays 9.30am-2pm:</a:t>
            </a:r>
          </a:p>
          <a:p>
            <a:pPr algn="ctr"/>
            <a:endParaRPr lang="en-GB" sz="28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GB" sz="280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https://calendly.com/southwarkiass</a:t>
            </a: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5654" y="208849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SIAS Contact details </a:t>
            </a:r>
          </a:p>
        </p:txBody>
      </p:sp>
    </p:spTree>
    <p:extLst>
      <p:ext uri="{BB962C8B-B14F-4D97-AF65-F5344CB8AC3E}">
        <p14:creationId xmlns:p14="http://schemas.microsoft.com/office/powerpoint/2010/main" val="294760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5" y="142860"/>
            <a:ext cx="8816110" cy="6610369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208520"/>
            <a:ext cx="855345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4" y="142860"/>
            <a:ext cx="8816110" cy="6610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690" y="314035"/>
            <a:ext cx="788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Southwark Information Advice and Support (SIAS)</a:t>
            </a:r>
          </a:p>
        </p:txBody>
      </p:sp>
      <p:sp>
        <p:nvSpPr>
          <p:cNvPr id="7" name="Rectangle 6"/>
          <p:cNvSpPr/>
          <p:nvPr/>
        </p:nvSpPr>
        <p:spPr>
          <a:xfrm>
            <a:off x="618826" y="1560114"/>
            <a:ext cx="4082473" cy="826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8825" y="5212497"/>
            <a:ext cx="4082473" cy="826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18826" y="2777575"/>
            <a:ext cx="4082473" cy="826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18825" y="3995036"/>
            <a:ext cx="4082473" cy="8264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57382" y="1801091"/>
            <a:ext cx="34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Impartial advice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382" y="4248852"/>
            <a:ext cx="34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Support with appeals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382" y="3020114"/>
            <a:ext cx="380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Manage the  Southwark Local Offer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7382" y="5441033"/>
            <a:ext cx="342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</a:rPr>
              <a:t>Work in partnership with families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2341" t="9630" r="13619" b="7105"/>
          <a:stretch/>
        </p:blipFill>
        <p:spPr>
          <a:xfrm>
            <a:off x="4971533" y="2607078"/>
            <a:ext cx="3723979" cy="23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"/>
            <a:ext cx="9144000" cy="6856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32" t="17322" r="28842" b="21298"/>
          <a:stretch/>
        </p:blipFill>
        <p:spPr>
          <a:xfrm>
            <a:off x="147781" y="1240395"/>
            <a:ext cx="8839201" cy="4960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1035" y="840285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  <a:hlinkClick r:id="rId4"/>
              </a:rPr>
              <a:t>www.localoffer.southwark.gov.uk</a:t>
            </a:r>
            <a:endParaRPr lang="en-GB" sz="2000" b="1" spc="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6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5" y="142860"/>
            <a:ext cx="8816110" cy="661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86326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Type of Schools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206" y="1080655"/>
            <a:ext cx="8215212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Academies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     Harris Academy, City of London Academy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Voluntary Aided</a:t>
            </a: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     Notre Dame, St. Thomas the Apostle (STAC)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b="1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Free School</a:t>
            </a:r>
          </a:p>
          <a:p>
            <a:pPr>
              <a:lnSpc>
                <a:spcPct val="90000"/>
              </a:lnSpc>
            </a:pP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Haberdashers’ Askes Borough Academy, Charter</a:t>
            </a:r>
          </a:p>
          <a:p>
            <a:pPr>
              <a:lnSpc>
                <a:spcPct val="90000"/>
              </a:lnSpc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Resource Base Schools</a:t>
            </a:r>
          </a:p>
          <a:p>
            <a:pPr>
              <a:lnSpc>
                <a:spcPct val="90000"/>
              </a:lnSpc>
            </a:pP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London Nautical School, City of London Academy</a:t>
            </a:r>
          </a:p>
          <a:p>
            <a:endParaRPr lang="en-GB" sz="24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See the ‘Education’ section of </a:t>
            </a:r>
            <a:r>
              <a:rPr lang="en-GB" sz="2400">
                <a:solidFill>
                  <a:srgbClr val="FFC000"/>
                </a:solidFill>
                <a:hlinkClick r:id="rId4"/>
              </a:rPr>
              <a:t>www.Localoffer.southwark.gov.uk</a:t>
            </a:r>
            <a:r>
              <a:rPr lang="en-GB" sz="2400">
                <a:solidFill>
                  <a:srgbClr val="FFC000"/>
                </a:solidFill>
              </a:rPr>
              <a:t> 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for more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848" y="3651378"/>
            <a:ext cx="1982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School ED</a:t>
            </a:r>
          </a:p>
        </p:txBody>
      </p:sp>
    </p:spTree>
    <p:extLst>
      <p:ext uri="{BB962C8B-B14F-4D97-AF65-F5344CB8AC3E}">
        <p14:creationId xmlns:p14="http://schemas.microsoft.com/office/powerpoint/2010/main" val="78918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7" y="113999"/>
            <a:ext cx="8877284" cy="6656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86326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Special Schools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0509" y="1527742"/>
            <a:ext cx="3241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u="sng">
                <a:solidFill>
                  <a:schemeClr val="accent1">
                    <a:lumMod val="50000"/>
                  </a:schemeClr>
                </a:solidFill>
              </a:rPr>
              <a:t>School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Newlands Academy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Highshore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Spa School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b="1" err="1">
                <a:solidFill>
                  <a:schemeClr val="accent1">
                    <a:lumMod val="50000"/>
                  </a:schemeClr>
                </a:solidFill>
              </a:rPr>
              <a:t>Tuke</a:t>
            </a: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 School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443" y="1527742"/>
            <a:ext cx="4959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b="1" u="sng">
                <a:solidFill>
                  <a:schemeClr val="accent1">
                    <a:lumMod val="50000"/>
                  </a:schemeClr>
                </a:solidFill>
              </a:rPr>
              <a:t>Type</a:t>
            </a:r>
          </a:p>
          <a:p>
            <a:pPr marL="457200" indent="-457200">
              <a:buFontTx/>
              <a:buChar char="-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Social emotional &amp; Mental Health</a:t>
            </a:r>
          </a:p>
          <a:p>
            <a:pPr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Mixed Needs</a:t>
            </a:r>
          </a:p>
          <a:p>
            <a:pPr marL="457200" indent="-457200">
              <a:buFontTx/>
              <a:buChar char="-"/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Autism Specialist</a:t>
            </a:r>
          </a:p>
          <a:p>
            <a:pPr marL="457200" indent="-457200">
              <a:buFontTx/>
              <a:buChar char="-"/>
              <a:defRPr/>
            </a:pPr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Severe and Complex Needs </a:t>
            </a:r>
          </a:p>
          <a:p>
            <a:endParaRPr lang="en-GB" sz="28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0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08271"/>
            <a:ext cx="8839199" cy="6634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718" y="369452"/>
            <a:ext cx="6264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Education, Health and Care Plan (EHCP)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900" y="2133600"/>
            <a:ext cx="7188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An Education, Health &amp; Care plan (EHCP) is required in order to apply for a Resource Base or Special School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There is a different school application process for children who have an EHCP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7" y="116909"/>
            <a:ext cx="8819607" cy="66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21674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Year 5 Annual Review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253" y="1039443"/>
            <a:ext cx="72874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The secondary school transition/transfer should be discussed at the Year 5 Annual Review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Opportunity to discuss potential schools i.e. mainstream and specialist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The plan </a:t>
            </a:r>
            <a:r>
              <a:rPr lang="en-GB" sz="2800" b="1">
                <a:solidFill>
                  <a:schemeClr val="accent1">
                    <a:lumMod val="50000"/>
                  </a:schemeClr>
                </a:solidFill>
              </a:rPr>
              <a:t>MUST</a:t>
            </a: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 be up to date and reflective of child’s current needs: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sz="2800">
                <a:solidFill>
                  <a:schemeClr val="accent1">
                    <a:lumMod val="50000"/>
                  </a:schemeClr>
                </a:solidFill>
              </a:rPr>
              <a:t>This is the time to raise any concerns about the contents of the plan as this is what schools will be consulted on </a:t>
            </a:r>
          </a:p>
          <a:p>
            <a:pPr>
              <a:defRPr/>
            </a:pPr>
            <a:endParaRPr lang="en-GB" sz="28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4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13535"/>
            <a:ext cx="8811491" cy="661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40146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Choosing a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08" y="869269"/>
            <a:ext cx="8072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Check school websites for details of how children with individual needs are supported (Ofsted and SEND information reports)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Visit as many schools as possible.  Check websites in advance for details of alternative arrangements linked to </a:t>
            </a:r>
            <a:r>
              <a:rPr lang="en-GB" altLang="en-US" sz="2400" err="1">
                <a:solidFill>
                  <a:schemeClr val="accent1">
                    <a:lumMod val="50000"/>
                  </a:schemeClr>
                </a:solidFill>
              </a:rPr>
              <a:t>Covid</a:t>
            </a: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 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accent1">
                    <a:lumMod val="50000"/>
                  </a:schemeClr>
                </a:solidFill>
              </a:rPr>
              <a:t>(For those with an EHCP) Do not limit your visits to a particular type of school, consider all options (mainstream and specialist)</a:t>
            </a: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Make a note in advance of key factors important to you and your child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Speak with staff, including the </a:t>
            </a:r>
            <a:r>
              <a:rPr lang="en-GB" altLang="en-US" sz="2400" err="1">
                <a:solidFill>
                  <a:schemeClr val="accent1">
                    <a:lumMod val="50000"/>
                  </a:schemeClr>
                </a:solidFill>
              </a:rPr>
              <a:t>SENCo</a:t>
            </a: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 if possible, to get an understanding of how the school could support your child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Note the pros and cons of each school to help you order your preferences </a:t>
            </a:r>
          </a:p>
        </p:txBody>
      </p:sp>
    </p:spTree>
    <p:extLst>
      <p:ext uri="{BB962C8B-B14F-4D97-AF65-F5344CB8AC3E}">
        <p14:creationId xmlns:p14="http://schemas.microsoft.com/office/powerpoint/2010/main" val="364476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13535"/>
            <a:ext cx="8811491" cy="6617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30910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Applying with an EHCP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1162" y="1044700"/>
            <a:ext cx="784167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Secondary Transfer pack will be sent out </a:t>
            </a:r>
            <a:r>
              <a:rPr lang="en-GB" altLang="en-US" sz="2200" dirty="0" smtClean="0">
                <a:solidFill>
                  <a:schemeClr val="accent1">
                    <a:lumMod val="50000"/>
                  </a:schemeClr>
                </a:solidFill>
              </a:rPr>
              <a:t>during</a:t>
            </a:r>
            <a:r>
              <a:rPr lang="en-GB" alt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2200" b="1" dirty="0" smtClean="0">
                <a:solidFill>
                  <a:schemeClr val="accent1">
                    <a:lumMod val="50000"/>
                  </a:schemeClr>
                </a:solidFill>
              </a:rPr>
              <a:t>July </a:t>
            </a:r>
            <a:r>
              <a:rPr lang="en-GB" altLang="en-US" sz="2200" b="1" dirty="0">
                <a:solidFill>
                  <a:schemeClr val="accent1">
                    <a:lumMod val="50000"/>
                  </a:schemeClr>
                </a:solidFill>
              </a:rPr>
              <a:t>2021. 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This will be from the SEN (Special Educational Needs) Team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If you have not received this by </a:t>
            </a:r>
            <a:r>
              <a:rPr lang="en-GB" altLang="en-US" sz="22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GB" altLang="en-US" sz="220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GB" alt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September 2021, contact the SEN team or SIAS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200" b="1" u="sng" dirty="0">
                <a:solidFill>
                  <a:schemeClr val="accent1">
                    <a:lumMod val="50000"/>
                  </a:schemeClr>
                </a:solidFill>
              </a:rPr>
              <a:t>Do not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 complete the online application process managed by the School Admissions team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You can submit </a:t>
            </a:r>
            <a:r>
              <a:rPr lang="en-GB" altLang="en-US" sz="2200" b="1" dirty="0">
                <a:solidFill>
                  <a:schemeClr val="accent1">
                    <a:lumMod val="50000"/>
                  </a:schemeClr>
                </a:solidFill>
              </a:rPr>
              <a:t>THREE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 preferences</a:t>
            </a:r>
            <a:endParaRPr lang="en-GB" altLang="en-US" sz="22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Listing one school </a:t>
            </a:r>
            <a:r>
              <a:rPr lang="en-GB" altLang="en-US" sz="2200" b="1" dirty="0">
                <a:solidFill>
                  <a:schemeClr val="accent1">
                    <a:lumMod val="50000"/>
                  </a:schemeClr>
                </a:solidFill>
              </a:rPr>
              <a:t>does not</a:t>
            </a: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 maximise chances</a:t>
            </a:r>
          </a:p>
          <a:p>
            <a:pPr>
              <a:lnSpc>
                <a:spcPct val="90000"/>
              </a:lnSpc>
            </a:pPr>
            <a:endParaRPr lang="en-GB" altLang="en-US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accent1">
                    <a:lumMod val="50000"/>
                  </a:schemeClr>
                </a:solidFill>
              </a:rPr>
              <a:t>The SEN team ‘consult’ with each of your school choices.  This means that they ask schools if they feel able to meet your child’s needs as described in the EHCP</a:t>
            </a:r>
          </a:p>
        </p:txBody>
      </p:sp>
    </p:spTree>
    <p:extLst>
      <p:ext uri="{BB962C8B-B14F-4D97-AF65-F5344CB8AC3E}">
        <p14:creationId xmlns:p14="http://schemas.microsoft.com/office/powerpoint/2010/main" val="270414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8" y="113996"/>
            <a:ext cx="8877284" cy="6656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5654" y="203201"/>
            <a:ext cx="57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spc="300">
                <a:solidFill>
                  <a:schemeClr val="bg1"/>
                </a:solidFill>
              </a:rPr>
              <a:t>Applying without an EHCP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228" y="1373840"/>
            <a:ext cx="5839693" cy="47459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You will have to complete the E-admissions online form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Preferences are considered individually </a:t>
            </a:r>
            <a:endParaRPr lang="en-GB" altLang="en-US" sz="2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You have </a:t>
            </a:r>
            <a:r>
              <a:rPr lang="en-GB" altLang="en-US" sz="2400" b="1">
                <a:solidFill>
                  <a:schemeClr val="accent1">
                    <a:lumMod val="50000"/>
                  </a:schemeClr>
                </a:solidFill>
              </a:rPr>
              <a:t>SIX</a:t>
            </a: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 preferences </a:t>
            </a:r>
            <a:endParaRPr lang="en-GB" altLang="en-US" sz="2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It is advised that you use all six preferences</a:t>
            </a:r>
            <a:endParaRPr lang="en-GB" altLang="en-US" sz="2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>
                <a:solidFill>
                  <a:schemeClr val="accent1">
                    <a:lumMod val="50000"/>
                  </a:schemeClr>
                </a:solidFill>
              </a:rPr>
              <a:t>Complete Supplementary Information forms (SIF) where required e.g. Faith school applications</a:t>
            </a:r>
            <a:endParaRPr lang="en-GB" altLang="en-US" sz="2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7387" r="90681" b="66002"/>
          <a:stretch>
            <a:fillRect/>
          </a:stretch>
        </p:blipFill>
        <p:spPr bwMode="auto">
          <a:xfrm>
            <a:off x="6416097" y="2240989"/>
            <a:ext cx="2024495" cy="30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5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A1F56F156CD498D6E8FC0174D448E" ma:contentTypeVersion="2" ma:contentTypeDescription="Create a new document." ma:contentTypeScope="" ma:versionID="6d22ea077ef22478ba1ee99add7abd3f">
  <xsd:schema xmlns:xsd="http://www.w3.org/2001/XMLSchema" xmlns:xs="http://www.w3.org/2001/XMLSchema" xmlns:p="http://schemas.microsoft.com/office/2006/metadata/properties" xmlns:ns2="68856e46-a9c6-46bc-8ed0-36489f4b4684" targetNamespace="http://schemas.microsoft.com/office/2006/metadata/properties" ma:root="true" ma:fieldsID="43962e77cf00d82fecc6c234356ba235" ns2:_="">
    <xsd:import namespace="68856e46-a9c6-46bc-8ed0-36489f4b46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56e46-a9c6-46bc-8ed0-36489f4b4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51E7A9-B46D-417D-86E2-1519BDB1C870}">
  <ds:schemaRefs>
    <ds:schemaRef ds:uri="68856e46-a9c6-46bc-8ed0-36489f4b46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631DC25-A6B6-497E-B92D-42A44F8BBE27}">
  <ds:schemaRefs>
    <ds:schemaRef ds:uri="68856e46-a9c6-46bc-8ed0-36489f4b468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02DF39-0DEA-4911-AAF0-0C5CE3C1FF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991</Words>
  <Application>Microsoft Office PowerPoint</Application>
  <PresentationFormat>On-screen Show (4:3)</PresentationFormat>
  <Paragraphs>176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Brent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Macaulay, Jacqueline</dc:creator>
  <cp:lastModifiedBy>Jackman, Jade</cp:lastModifiedBy>
  <cp:revision>3</cp:revision>
  <dcterms:created xsi:type="dcterms:W3CDTF">2020-08-25T15:15:52Z</dcterms:created>
  <dcterms:modified xsi:type="dcterms:W3CDTF">2021-07-01T12:35:57Z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0x010100D96A1F56F156CD498D6E8FC0174D448E</vt:lpwstr>
  </property>
</Properties>
</file>